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12" r:id="rId5"/>
    <p:sldId id="305" r:id="rId6"/>
    <p:sldId id="313" r:id="rId7"/>
    <p:sldId id="316" r:id="rId8"/>
    <p:sldId id="309" r:id="rId9"/>
    <p:sldId id="271" r:id="rId10"/>
  </p:sldIdLst>
  <p:sldSz cx="12192000" cy="6858000"/>
  <p:notesSz cx="6858000" cy="9947275"/>
  <p:embeddedFontLst>
    <p:embeddedFont>
      <p:font typeface="Arial Black" panose="020B0A04020102020204" pitchFamily="34" charset="0"/>
      <p:bold r:id="rId13"/>
    </p:embeddedFont>
    <p:embeddedFont>
      <p:font typeface="Avenir Next LT Pro" panose="020B0504020202020204" pitchFamily="34" charset="0"/>
      <p:regular r:id="rId14"/>
      <p:bold r:id="rId15"/>
      <p:italic r:id="rId16"/>
      <p:boldItalic r:id="rId17"/>
    </p:embeddedFont>
    <p:embeddedFont>
      <p:font typeface="Avenir Next LT Pro Light" panose="020B0304020202020204" pitchFamily="34" charset="0"/>
      <p:regular r:id="rId18"/>
      <p:italic r:id="rId19"/>
    </p:embeddedFont>
    <p:embeddedFont>
      <p:font typeface="Minecraft AE" panose="02000604000000000000" pitchFamily="2" charset="2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8DD"/>
    <a:srgbClr val="DCE0FC"/>
    <a:srgbClr val="4A5EE6"/>
    <a:srgbClr val="132BD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 autoAdjust="0"/>
    <p:restoredTop sz="94626" autoAdjust="0"/>
  </p:normalViewPr>
  <p:slideViewPr>
    <p:cSldViewPr snapToGrid="0">
      <p:cViewPr varScale="1">
        <p:scale>
          <a:sx n="84" d="100"/>
          <a:sy n="84" d="100"/>
        </p:scale>
        <p:origin x="88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9/20/2025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9/20/2025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32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这是差距的定义，下面是我让</a:t>
            </a:r>
            <a:r>
              <a:rPr lang="en-US" altLang="zh-CN" dirty="0"/>
              <a:t>ai</a:t>
            </a:r>
            <a:r>
              <a:rPr lang="zh-CN" altLang="en-US" dirty="0"/>
              <a:t>列举的几类差距</a:t>
            </a:r>
            <a:br>
              <a:rPr lang="en-US" altLang="zh-CN" dirty="0"/>
            </a:br>
            <a:r>
              <a:rPr lang="zh-CN" altLang="en-US" dirty="0"/>
              <a:t>我认为看待差距有积极和消极两种（保留和消除）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84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李开复句：努力拉开差距</a:t>
            </a:r>
            <a:endParaRPr lang="en-US" altLang="zh-CN" dirty="0"/>
          </a:p>
          <a:p>
            <a:r>
              <a:rPr lang="zh-CN" altLang="en-US" dirty="0"/>
              <a:t>国富论句：（两面）差距存在</a:t>
            </a:r>
            <a:r>
              <a:rPr lang="en-US" altLang="zh-CN" dirty="0"/>
              <a:t>/</a:t>
            </a:r>
            <a:r>
              <a:rPr lang="zh-CN" altLang="en-US" dirty="0"/>
              <a:t>差距需消除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7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屈原句</a:t>
            </a:r>
            <a:r>
              <a:rPr lang="zh-CN" altLang="en-US" dirty="0">
                <a:sym typeface="Wingdings" panose="05000000000000000000" pitchFamily="2" charset="2"/>
              </a:rPr>
              <a:t>：（两面）辩证看待差距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莱斯句：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宏大的目标及其带来的差距，能定义我们的高度。即使未能完全达到，追逐的过程本身已是巨大的成功。追逐差距本身也能带来成功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苏句：看见自己的差距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73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这两句同上</a:t>
            </a:r>
            <a:endParaRPr lang="en-US" altLang="zh-CN" dirty="0"/>
          </a:p>
          <a:p>
            <a:r>
              <a:rPr lang="zh-CN" altLang="en-US" dirty="0"/>
              <a:t>叔句：不要看见差距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32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20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49" r:id="rId2"/>
    <p:sldLayoutId id="2147483666" r:id="rId3"/>
    <p:sldLayoutId id="2147483651" r:id="rId4"/>
    <p:sldLayoutId id="2147483664" r:id="rId5"/>
    <p:sldLayoutId id="2147483659" r:id="rId6"/>
    <p:sldLayoutId id="2147483654" r:id="rId7"/>
    <p:sldLayoutId id="2147483667" r:id="rId8"/>
    <p:sldLayoutId id="2147483665" r:id="rId9"/>
    <p:sldLayoutId id="2147483669" r:id="rId10"/>
    <p:sldLayoutId id="2147483670" r:id="rId11"/>
    <p:sldLayoutId id="2147483652" r:id="rId12"/>
    <p:sldLayoutId id="2147483656" r:id="rId13"/>
    <p:sldLayoutId id="2147483663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9D34EAD-F903-E160-D2E9-74C5D5922DBD}"/>
              </a:ext>
            </a:extLst>
          </p:cNvPr>
          <p:cNvSpPr/>
          <p:nvPr/>
        </p:nvSpPr>
        <p:spPr>
          <a:xfrm>
            <a:off x="10899648" y="0"/>
            <a:ext cx="1292352" cy="6858000"/>
          </a:xfrm>
          <a:prstGeom prst="rect">
            <a:avLst/>
          </a:prstGeom>
          <a:solidFill>
            <a:srgbClr val="ADC8DD"/>
          </a:solidFill>
          <a:ln>
            <a:solidFill>
              <a:srgbClr val="ADC8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11249D-0629-033F-AE01-F1EEB4034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12" y="1978382"/>
            <a:ext cx="6927340" cy="4879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93F763-4F1D-C7AA-1A34-962067638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0"/>
            <a:ext cx="11430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E6360B2-D74F-4935-2DAB-55C09AD04615}"/>
              </a:ext>
            </a:extLst>
          </p:cNvPr>
          <p:cNvSpPr txBox="1">
            <a:spLocks/>
          </p:cNvSpPr>
          <p:nvPr/>
        </p:nvSpPr>
        <p:spPr>
          <a:xfrm>
            <a:off x="396143" y="726058"/>
            <a:ext cx="6757416" cy="3427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zh-CN" altLang="en-US" sz="96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如何看待</a:t>
            </a:r>
            <a:br>
              <a:rPr lang="en-US" altLang="zh-CN" sz="96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</a:br>
            <a:r>
              <a:rPr lang="zh-CN" altLang="en-US" sz="96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差距</a:t>
            </a:r>
            <a:endParaRPr lang="en-US" sz="9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53E7AA-DA94-6882-7CF6-785ECC0FCCC8}"/>
              </a:ext>
            </a:extLst>
          </p:cNvPr>
          <p:cNvSpPr txBox="1">
            <a:spLocks/>
          </p:cNvSpPr>
          <p:nvPr/>
        </p:nvSpPr>
        <p:spPr>
          <a:xfrm>
            <a:off x="396143" y="3711931"/>
            <a:ext cx="7414940" cy="8832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金宇彬</a:t>
            </a:r>
            <a:endParaRPr lang="en-US" altLang="zh-CN" dirty="0">
              <a:latin typeface="Minecraft AE" panose="02000604000000000000" pitchFamily="2" charset="2"/>
              <a:ea typeface="Minecraft AE" panose="02000604000000000000" pitchFamily="2" charset="2"/>
              <a:cs typeface="Minecraft AE" panose="02000604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092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>
            <a:extLst>
              <a:ext uri="{FF2B5EF4-FFF2-40B4-BE49-F238E27FC236}">
                <a16:creationId xmlns:a16="http://schemas.microsoft.com/office/drawing/2014/main" id="{D22D2B2F-EEE4-71B8-10BD-31AB4A6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69692" y="187006"/>
            <a:ext cx="6248372" cy="2821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1020FF-B29E-3A01-7558-EB97CA57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284" y="269413"/>
            <a:ext cx="6083780" cy="2560320"/>
          </a:xfrm>
        </p:spPr>
        <p:txBody>
          <a:bodyPr/>
          <a:lstStyle/>
          <a:p>
            <a:r>
              <a:rPr lang="zh-CN" altLang="en-US" sz="48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差距</a:t>
            </a:r>
            <a:br>
              <a:rPr lang="en-US" altLang="zh-CN" sz="48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</a:br>
            <a:r>
              <a:rPr lang="en-US" altLang="zh-CN" sz="28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 </a:t>
            </a:r>
            <a:br>
              <a:rPr lang="en-US" altLang="zh-CN" sz="48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</a:br>
            <a:r>
              <a:rPr lang="zh-CN" altLang="en-US" sz="28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两个或多个事物之间</a:t>
            </a:r>
            <a:br>
              <a:rPr lang="en-US" altLang="zh-CN" sz="28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</a:br>
            <a:r>
              <a:rPr lang="zh-CN" altLang="en-US" sz="28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在状态、程度、数量或性质上的</a:t>
            </a:r>
            <a:br>
              <a:rPr lang="en-US" altLang="zh-CN" sz="28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</a:br>
            <a:r>
              <a:rPr lang="zh-CN" altLang="en-US" sz="28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差异或距离</a:t>
            </a:r>
            <a:endParaRPr lang="en-US" sz="2800" dirty="0">
              <a:latin typeface="Minecraft AE" panose="02000604000000000000" pitchFamily="2" charset="2"/>
              <a:ea typeface="Minecraft AE" panose="02000604000000000000" pitchFamily="2" charset="2"/>
              <a:cs typeface="Minecraft AE" panose="02000604000000000000" pitchFamily="2" charset="2"/>
            </a:endParaRPr>
          </a:p>
        </p:txBody>
      </p:sp>
      <p:pic>
        <p:nvPicPr>
          <p:cNvPr id="13" name="Picture Placeholder 4" descr="Close-up of skyscrapers">
            <a:extLst>
              <a:ext uri="{FF2B5EF4-FFF2-40B4-BE49-F238E27FC236}">
                <a16:creationId xmlns:a16="http://schemas.microsoft.com/office/drawing/2014/main" id="{D2D500D2-1514-507D-DB9D-D202CAC530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3" b="43"/>
          <a:stretch/>
        </p:blipFill>
        <p:spPr>
          <a:xfrm>
            <a:off x="673036" y="269413"/>
            <a:ext cx="4597556" cy="5549900"/>
          </a:xfrm>
        </p:spPr>
      </p:pic>
      <p:sp>
        <p:nvSpPr>
          <p:cNvPr id="17" name="Rectangle 14">
            <a:extLst>
              <a:ext uri="{FF2B5EF4-FFF2-40B4-BE49-F238E27FC236}">
                <a16:creationId xmlns:a16="http://schemas.microsoft.com/office/drawing/2014/main" id="{28895C52-E7A1-351E-3821-4127C1E12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344" y="254546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8EBF3AA3-696A-0B75-7C79-F20B3937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44697" y="2746047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AC28705-9CD1-3DCD-CA71-6C1C38C26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888" y="5353850"/>
            <a:ext cx="345072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A562996-F4D4-7B16-6B5F-FB6EF11F8105}"/>
              </a:ext>
            </a:extLst>
          </p:cNvPr>
          <p:cNvGrpSpPr/>
          <p:nvPr/>
        </p:nvGrpSpPr>
        <p:grpSpPr>
          <a:xfrm>
            <a:off x="5669692" y="3254674"/>
            <a:ext cx="5973668" cy="3416320"/>
            <a:chOff x="5669692" y="3254674"/>
            <a:chExt cx="5973668" cy="341632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9F98E13-089B-49E0-41B9-69A658A25111}"/>
                </a:ext>
              </a:extLst>
            </p:cNvPr>
            <p:cNvSpPr txBox="1"/>
            <p:nvPr/>
          </p:nvSpPr>
          <p:spPr>
            <a:xfrm>
              <a:off x="5669692" y="3254674"/>
              <a:ext cx="262391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先天差距 </a:t>
              </a:r>
              <a:r>
                <a:rPr lang="en-US" altLang="zh-CN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vs. </a:t>
              </a:r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后天差距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绝对差距 </a:t>
              </a:r>
              <a:r>
                <a:rPr lang="en-US" altLang="zh-CN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vs. </a:t>
              </a:r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相对差距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静态差距 </a:t>
              </a:r>
              <a:r>
                <a:rPr lang="en-US" altLang="zh-CN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vs. </a:t>
              </a:r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动态差距</a:t>
              </a:r>
              <a:endParaRPr lang="en-US" altLang="zh-CN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endParaRPr>
            </a:p>
            <a:p>
              <a:pPr algn="ctr"/>
              <a:endParaRPr lang="en-US" altLang="zh-CN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endParaRP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个人内在差距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人际横向差距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社会宏观差距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认知境界差距</a:t>
              </a:r>
              <a:endParaRPr lang="en-US" altLang="zh-CN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endParaRPr>
            </a:p>
            <a:p>
              <a:pPr algn="ctr"/>
              <a:endParaRPr lang="en-US" altLang="zh-CN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endParaRP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作为“空间”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作为“动力”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作为“镜子”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F7F6FA0-436B-241C-754C-BE517149C2EC}"/>
                </a:ext>
              </a:extLst>
            </p:cNvPr>
            <p:cNvSpPr txBox="1"/>
            <p:nvPr/>
          </p:nvSpPr>
          <p:spPr>
            <a:xfrm>
              <a:off x="8284748" y="3254674"/>
              <a:ext cx="3358612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是否与生俱来、可否改变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客观衡量 </a:t>
              </a:r>
              <a:r>
                <a:rPr lang="en-US" altLang="zh-CN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vs. </a:t>
              </a:r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主观感知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固定结果 </a:t>
              </a:r>
              <a:r>
                <a:rPr lang="en-US" altLang="zh-CN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vs. </a:t>
              </a:r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变化过程</a:t>
              </a:r>
            </a:p>
            <a:p>
              <a:pPr algn="ctr"/>
              <a:endParaRPr lang="zh-CN" altLang="en-US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endParaRP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现实</a:t>
              </a:r>
              <a:r>
                <a:rPr lang="en-US" altLang="zh-CN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/</a:t>
              </a:r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过去我 </a:t>
              </a:r>
              <a:r>
                <a:rPr lang="en-US" altLang="zh-CN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vs. </a:t>
              </a:r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理想</a:t>
              </a:r>
              <a:r>
                <a:rPr lang="en-US" altLang="zh-CN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/</a:t>
              </a:r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现在我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个体间、群体间的比较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财富、权利、机会的分布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已知 </a:t>
              </a:r>
              <a:r>
                <a:rPr lang="en-US" altLang="zh-CN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vs. </a:t>
              </a:r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未知；现实 </a:t>
              </a:r>
              <a:r>
                <a:rPr lang="en-US" altLang="zh-CN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vs. </a:t>
              </a:r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理想 </a:t>
              </a:r>
            </a:p>
            <a:p>
              <a:pPr algn="ctr"/>
              <a:endParaRPr lang="zh-CN" altLang="en-US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endParaRP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定义成长和努力的范围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驱动前进的根本原因</a:t>
              </a:r>
            </a:p>
            <a:p>
              <a:pPr algn="ctr"/>
              <a:r>
                <a:rPr lang="zh-CN" altLang="en-US" dirty="0">
                  <a:latin typeface="Minecraft AE" panose="02000604000000000000" pitchFamily="2" charset="2"/>
                  <a:ea typeface="Minecraft AE" panose="02000604000000000000" pitchFamily="2" charset="2"/>
                  <a:cs typeface="Minecraft AE" panose="02000604000000000000" pitchFamily="2" charset="2"/>
                </a:rPr>
                <a:t>反射自身，用于认知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D632DB3-9949-26EF-FEC8-63BEF4A0EE26}"/>
                </a:ext>
              </a:extLst>
            </p:cNvPr>
            <p:cNvCxnSpPr/>
            <p:nvPr/>
          </p:nvCxnSpPr>
          <p:spPr>
            <a:xfrm>
              <a:off x="5724556" y="4274688"/>
              <a:ext cx="587959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D93B1F4-D4E3-45AB-B5B0-2D867A73C8CE}"/>
                </a:ext>
              </a:extLst>
            </p:cNvPr>
            <p:cNvCxnSpPr/>
            <p:nvPr/>
          </p:nvCxnSpPr>
          <p:spPr>
            <a:xfrm>
              <a:off x="5724556" y="5643240"/>
              <a:ext cx="587959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FEFB8A7-5FC3-D21B-5A89-25FB2ECF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104" y="2678676"/>
            <a:ext cx="6787896" cy="4179324"/>
          </a:xfrm>
          <a:prstGeom prst="rect">
            <a:avLst/>
          </a:prstGeom>
          <a:noFill/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7918AE-C38A-6013-6BDB-8886258AE2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04104" y="2678676"/>
            <a:ext cx="6787896" cy="4179324"/>
          </a:xfrm>
          <a:prstGeom prst="rect">
            <a:avLst/>
          </a:prstGeom>
          <a:noFill/>
        </p:spPr>
      </p:pic>
      <p:sp>
        <p:nvSpPr>
          <p:cNvPr id="11" name="Rectangle 14">
            <a:extLst>
              <a:ext uri="{FF2B5EF4-FFF2-40B4-BE49-F238E27FC236}">
                <a16:creationId xmlns:a16="http://schemas.microsoft.com/office/drawing/2014/main" id="{2EA945A3-B582-99B2-303E-7A5ABC8A9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6304"/>
            <a:ext cx="4023360" cy="1417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CE4BFD-3C1A-2A0B-C428-572FD7EA7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992" y="4669129"/>
            <a:ext cx="3883755" cy="21888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8B6AABA-4EF5-7027-AF10-1032FA3BBAD1}"/>
              </a:ext>
            </a:extLst>
          </p:cNvPr>
          <p:cNvSpPr txBox="1"/>
          <p:nvPr/>
        </p:nvSpPr>
        <p:spPr>
          <a:xfrm>
            <a:off x="1545336" y="14630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正方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E28AD1E-CC96-7602-7E1B-1D10A094A5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50991" y="4669129"/>
            <a:ext cx="3883755" cy="218887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73C5B9-DA57-5D22-6D4B-40B32CFD8EF1}"/>
              </a:ext>
            </a:extLst>
          </p:cNvPr>
          <p:cNvSpPr txBox="1"/>
          <p:nvPr/>
        </p:nvSpPr>
        <p:spPr>
          <a:xfrm>
            <a:off x="143256" y="1871845"/>
            <a:ext cx="11905488" cy="4172554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人与人之间最小的差距是智商，最大的差距在于坚持。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—— 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李开复</a:t>
            </a: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当别人都觉得你很古怪的时候，你就离成功不远了。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—— 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塞・约翰逊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梦想绝不是梦，两者之间的差别通常都有一段非常值得人们深思的距离。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—— </a:t>
            </a: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古龙</a:t>
            </a: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哪里有巨大的财富，哪里就有巨大的不平等。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—— 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亚当・斯密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《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国富论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不要为任何人确定你职业理想，你需要做的只是确定完全属于你的目标。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—— </a:t>
            </a: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路遥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失败将那些非本质的东西剥离了，我不再伪装自己，找到了真正的我。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——J.K. </a:t>
            </a: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罗琳</a:t>
            </a: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我们在人与人之间所见到的精神差异，是由于他们所处的不同环境和教育所致。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				—— 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爱尔维修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路是脚踏出来的，历史是人写出来的。人每一步行动都在书写自己的历史。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—— </a:t>
            </a: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吉鸿昌</a:t>
            </a:r>
            <a:endParaRPr lang="en-US" altLang="zh-CN" sz="2000" dirty="0">
              <a:latin typeface="Minecraft AE" panose="02000604000000000000" pitchFamily="2" charset="2"/>
              <a:ea typeface="Minecraft AE" panose="02000604000000000000" pitchFamily="2" charset="2"/>
              <a:cs typeface="Minecraft AE" panose="02000604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88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CECCB-B81C-14C8-55FD-F94D1C54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ECD6B2F-F9CA-B040-3173-4C79E2D8F8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50991" y="4669129"/>
            <a:ext cx="3883755" cy="2188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D78A15-6B34-8E02-B206-BDF03FD1FB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04104" y="2678676"/>
            <a:ext cx="6787896" cy="4179324"/>
          </a:xfrm>
          <a:prstGeom prst="rect">
            <a:avLst/>
          </a:prstGeom>
          <a:noFill/>
        </p:spPr>
      </p:pic>
      <p:sp>
        <p:nvSpPr>
          <p:cNvPr id="11" name="Rectangle 14">
            <a:extLst>
              <a:ext uri="{FF2B5EF4-FFF2-40B4-BE49-F238E27FC236}">
                <a16:creationId xmlns:a16="http://schemas.microsoft.com/office/drawing/2014/main" id="{83716C14-940D-553E-2BD3-FD4C9547B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6304"/>
            <a:ext cx="4023360" cy="1417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571440-B96C-EC09-DF0B-56C12C3D7FD2}"/>
              </a:ext>
            </a:extLst>
          </p:cNvPr>
          <p:cNvSpPr txBox="1"/>
          <p:nvPr/>
        </p:nvSpPr>
        <p:spPr>
          <a:xfrm>
            <a:off x="1545336" y="14630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正方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52CCF1-37BC-AA86-0E1D-C8C6CF2933F3}"/>
              </a:ext>
            </a:extLst>
          </p:cNvPr>
          <p:cNvSpPr txBox="1"/>
          <p:nvPr/>
        </p:nvSpPr>
        <p:spPr>
          <a:xfrm>
            <a:off x="143256" y="1615813"/>
            <a:ext cx="11905488" cy="4634218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知人者智，自知者明。</a:t>
            </a:r>
            <a:r>
              <a:rPr lang="en-US" altLang="zh-CN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		——</a:t>
            </a: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老子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见贤思齐焉，见不贤而内自省也。</a:t>
            </a:r>
            <a:r>
              <a:rPr lang="en-US" altLang="zh-CN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——《</a:t>
            </a:r>
            <a:r>
              <a:rPr lang="zh-CN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论语</a:t>
            </a:r>
            <a:r>
              <a:rPr lang="en-US" altLang="zh-CN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知耻近乎勇。</a:t>
            </a:r>
            <a:r>
              <a:rPr lang="en-US" altLang="zh-CN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			——《</a:t>
            </a:r>
            <a:r>
              <a:rPr lang="zh-CN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中庸</a:t>
            </a:r>
            <a:r>
              <a:rPr lang="en-US" altLang="zh-CN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尺有所短，寸有所长。</a:t>
            </a:r>
            <a:r>
              <a:rPr lang="en-US" altLang="zh-CN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		——</a:t>
            </a: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屈原</a:t>
            </a:r>
            <a:r>
              <a:rPr lang="en-US" altLang="zh-CN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《</a:t>
            </a: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卜居</a:t>
            </a:r>
            <a:r>
              <a:rPr lang="en-US" altLang="zh-CN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瞄准月亮，即便错过，你也在星辰之间。</a:t>
            </a:r>
            <a:r>
              <a:rPr lang="en-US" altLang="zh-CN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——</a:t>
            </a: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莱斯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・</a:t>
            </a: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布朗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我之所以看得更远，是因为我站在巨人的肩膀上。</a:t>
            </a:r>
            <a:r>
              <a:rPr lang="en-US" altLang="zh-CN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——</a:t>
            </a:r>
            <a:r>
              <a:rPr lang="zh-CN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牛顿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吾生也有涯，而知也无涯。</a:t>
            </a:r>
            <a:r>
              <a:rPr lang="en-US" altLang="zh-CN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	——</a:t>
            </a:r>
            <a:r>
              <a:rPr lang="zh-CN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庄子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缺憾是一种恩赐，它令完美得以存在。</a:t>
            </a:r>
            <a:r>
              <a:rPr lang="en-US" altLang="zh-CN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——</a:t>
            </a: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约翰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・</a:t>
            </a: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拉斯金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和所有以梦为马的诗人一样，我不得不和烈士和小丑走在同一道路上。</a:t>
            </a:r>
            <a:r>
              <a:rPr lang="en-US" altLang="zh-CN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——</a:t>
            </a: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海子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认识你自己。</a:t>
            </a:r>
            <a:r>
              <a:rPr lang="en-US" altLang="zh-CN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			——</a:t>
            </a:r>
            <a:r>
              <a:rPr lang="zh-CN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苏格拉底</a:t>
            </a:r>
          </a:p>
        </p:txBody>
      </p:sp>
    </p:spTree>
    <p:extLst>
      <p:ext uri="{BB962C8B-B14F-4D97-AF65-F5344CB8AC3E}">
        <p14:creationId xmlns:p14="http://schemas.microsoft.com/office/powerpoint/2010/main" val="27966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31" descr="Close up of skyscrapers">
            <a:extLst>
              <a:ext uri="{FF2B5EF4-FFF2-40B4-BE49-F238E27FC236}">
                <a16:creationId xmlns:a16="http://schemas.microsoft.com/office/drawing/2014/main" id="{A3885B9C-E192-3E10-1CE3-8F4E46392E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52" b="52"/>
          <a:stretch/>
        </p:blipFill>
        <p:spPr>
          <a:xfrm>
            <a:off x="8068056" y="4242815"/>
            <a:ext cx="4123944" cy="2615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21" name="Picture Placeholder 31" descr="Close up of skyscrapers">
            <a:extLst>
              <a:ext uri="{FF2B5EF4-FFF2-40B4-BE49-F238E27FC236}">
                <a16:creationId xmlns:a16="http://schemas.microsoft.com/office/drawing/2014/main" id="{DE5BF524-BEE7-171F-DE40-2A2119F61C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2" b="52"/>
          <a:stretch/>
        </p:blipFill>
        <p:spPr>
          <a:xfrm>
            <a:off x="8068056" y="4242816"/>
            <a:ext cx="4123944" cy="2615184"/>
          </a:xfrm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FE7FDE48-7750-9017-4830-5D36F7CB7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66204" y="2819356"/>
            <a:ext cx="1088802" cy="698848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BFF5725B-194D-D0A4-AA6D-D90B5F918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6304"/>
            <a:ext cx="4023360" cy="1417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F5F8DC-F6A4-69BA-3103-DDB68F3E9789}"/>
              </a:ext>
            </a:extLst>
          </p:cNvPr>
          <p:cNvSpPr txBox="1"/>
          <p:nvPr/>
        </p:nvSpPr>
        <p:spPr>
          <a:xfrm>
            <a:off x="1545336" y="14630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反方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66204" y="2819356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90D978-C732-25A3-CFE8-A2EC7A198B64}"/>
              </a:ext>
            </a:extLst>
          </p:cNvPr>
          <p:cNvSpPr txBox="1"/>
          <p:nvPr/>
        </p:nvSpPr>
        <p:spPr>
          <a:xfrm>
            <a:off x="143256" y="1615813"/>
            <a:ext cx="12048744" cy="5095883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哪里有巨大的财富，哪里就有巨大的不平等。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—— 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亚当・斯密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《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国富论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茅草屋顶下住着自由的人，大理石和黄金下栖息着奴隶。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—— </a:t>
            </a: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塞涅卡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我每天提醒自己一百遍，我的生活都是以他人的劳动为基础，所以我必须尽力奉献。</a:t>
            </a:r>
            <a:endParaRPr lang="en-US" altLang="ja-JP" sz="2000" dirty="0">
              <a:latin typeface="Minecraft AE" panose="02000604000000000000" pitchFamily="2" charset="2"/>
              <a:ea typeface="Minecraft AE" panose="02000604000000000000" pitchFamily="2" charset="2"/>
              <a:cs typeface="Minecraft AE" panose="02000604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				—— </a:t>
            </a: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爱因斯坦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也许你感觉自己的努力总是徒劳无功，但不必怀疑，你每天都离顶点更进一步。</a:t>
            </a:r>
            <a:endParaRPr lang="en-US" altLang="ja-JP" sz="2000" dirty="0">
              <a:latin typeface="Minecraft AE" panose="02000604000000000000" pitchFamily="2" charset="2"/>
              <a:ea typeface="Minecraft AE" panose="02000604000000000000" pitchFamily="2" charset="2"/>
              <a:cs typeface="Minecraft AE" panose="02000604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				—— </a:t>
            </a: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尼采</a:t>
            </a: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尺有所短，寸有所长。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		——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屈原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《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卜居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比较是偷走快乐的小偷。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	——</a:t>
            </a: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西奥多・罗斯福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人人生而平等。 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				—— 《</a:t>
            </a: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美国独立宣言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所有的动物生来平等，但有些动物比其他动物更平等。 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—— </a:t>
            </a: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乔治・奥威尔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《</a:t>
            </a:r>
            <a:r>
              <a:rPr lang="ja-JP" altLang="en-US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动物庄园</a:t>
            </a:r>
            <a:r>
              <a:rPr lang="en-US" altLang="ja-JP" sz="20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人类幸福的巨大障碍之一，是人与人之间的相互攀比。 </a:t>
            </a:r>
            <a:r>
              <a:rPr lang="en-US" altLang="ja-JP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			—— </a:t>
            </a:r>
            <a:r>
              <a:rPr lang="ja-JP" altLang="en-US" sz="2000" b="1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叔本华</a:t>
            </a:r>
            <a:endParaRPr lang="zh-CN" altLang="en-US" sz="2000" b="1" dirty="0">
              <a:latin typeface="Minecraft AE" panose="02000604000000000000" pitchFamily="2" charset="2"/>
              <a:ea typeface="Minecraft AE" panose="02000604000000000000" pitchFamily="2" charset="2"/>
              <a:cs typeface="Minecraft AE" panose="02000604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" grpId="0"/>
      <p:bldP spid="33" grpId="0" animBg="1"/>
      <p:bldP spid="33" grpId="1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96" y="2631746"/>
            <a:ext cx="5985159" cy="1594507"/>
          </a:xfrm>
        </p:spPr>
        <p:txBody>
          <a:bodyPr/>
          <a:lstStyle/>
          <a:p>
            <a:r>
              <a:rPr lang="zh-CN" altLang="en-US" sz="8800" dirty="0">
                <a:latin typeface="Minecraft AE" panose="02000604000000000000" pitchFamily="2" charset="2"/>
                <a:ea typeface="Minecraft AE" panose="02000604000000000000" pitchFamily="2" charset="2"/>
                <a:cs typeface="Minecraft AE" panose="02000604000000000000" pitchFamily="2" charset="2"/>
              </a:rPr>
              <a:t>感谢观看</a:t>
            </a:r>
            <a:endParaRPr lang="en-US" sz="8800" dirty="0">
              <a:latin typeface="Minecraft AE" panose="02000604000000000000" pitchFamily="2" charset="2"/>
              <a:ea typeface="Minecraft AE" panose="02000604000000000000" pitchFamily="2" charset="2"/>
              <a:cs typeface="Minecraft AE" panose="02000604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ustom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2" id="{58ACA827-3819-46BF-9F1B-29C93E1280DF}" vid="{26F0C15B-5100-493D-AFA2-F4BC413732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D1C4F3-182B-4FFD-86F3-85933C0520B9}">
  <ds:schemaRefs>
    <ds:schemaRef ds:uri="http://purl.org/dc/terms/"/>
    <ds:schemaRef ds:uri="http://schemas.microsoft.com/sharepoint/v3"/>
    <ds:schemaRef ds:uri="http://purl.org/dc/dcmitype/"/>
    <ds:schemaRef ds:uri="71af3243-3dd4-4a8d-8c0d-dd76da1f02a5"/>
    <ds:schemaRef ds:uri="http://schemas.microsoft.com/office/2006/documentManagement/types"/>
    <ds:schemaRef ds:uri="16c05727-aa75-4e4a-9b5f-8a80a1165891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6365</TotalTime>
  <Words>881</Words>
  <Application>Microsoft Office PowerPoint</Application>
  <PresentationFormat>宽屏</PresentationFormat>
  <Paragraphs>75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Avenir Next LT Pro</vt:lpstr>
      <vt:lpstr>Calibri</vt:lpstr>
      <vt:lpstr>Arial</vt:lpstr>
      <vt:lpstr>Minecraft AE</vt:lpstr>
      <vt:lpstr>Arial Black</vt:lpstr>
      <vt:lpstr>Wingdings</vt:lpstr>
      <vt:lpstr>Avenir Next LT Pro Light</vt:lpstr>
      <vt:lpstr>Custom</vt:lpstr>
      <vt:lpstr>PowerPoint 演示文稿</vt:lpstr>
      <vt:lpstr>差距   两个或多个事物之间 在状态、程度、数量或性质上的 差异或距离</vt:lpstr>
      <vt:lpstr>PowerPoint 演示文稿</vt:lpstr>
      <vt:lpstr>PowerPoint 演示文稿</vt:lpstr>
      <vt:lpstr>PowerPoint 演示文稿</vt:lpstr>
      <vt:lpstr>感谢观看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YuBin Jin</cp:lastModifiedBy>
  <cp:revision>3</cp:revision>
  <cp:lastPrinted>2025-09-20T11:11:14Z</cp:lastPrinted>
  <dcterms:created xsi:type="dcterms:W3CDTF">2022-06-22T01:27:02Z</dcterms:created>
  <dcterms:modified xsi:type="dcterms:W3CDTF">2025-09-20T11:11:34Z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